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79" r:id="rId2"/>
    <p:sldId id="280" r:id="rId3"/>
    <p:sldId id="281" r:id="rId4"/>
    <p:sldId id="282" r:id="rId5"/>
    <p:sldId id="286" r:id="rId6"/>
    <p:sldId id="295" r:id="rId7"/>
    <p:sldId id="296" r:id="rId8"/>
    <p:sldId id="287" r:id="rId9"/>
    <p:sldId id="290" r:id="rId10"/>
    <p:sldId id="28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4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78" y="1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D6FF7-4FC3-954B-B89F-D5C35F9F48EC}" type="datetimeFigureOut">
              <a:rPr kumimoji="1" lang="ko-KR" altLang="en-US" smtClean="0"/>
              <a:t>2023-03-19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CFDC7-3412-8B4C-8386-FB951E4004F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9489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EBF4-FA64-0D4C-BA27-21EDC67D7767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95FA-2E52-A143-8B93-66F5CAAC302E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33F3-3905-5243-9FDC-133E671FBEAC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FFF-F8F2-0C4C-8C92-D7165735A24A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5C251-3656-5943-AED5-073914A8E46F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18B1-2962-894D-B059-081562EEC3B2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8E980-3BA1-6949-A4B3-5CF3D606F839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E866-9F8F-4B42-BB96-63F592EAF68B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7AD1E-3290-3E4A-BE58-77C01BC82212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FEAD-59A7-3B48-8308-43606C5BDEA6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AAA4-AEAC-2844-9BA8-7C4B00569F10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E8438-4667-2648-8789-FF5290C225A5}" type="datetime1">
              <a:rPr lang="ko-KR" altLang="en-US" smtClean="0"/>
              <a:t>2023-03-19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CE75BB-7157-3483-6FB6-4C994C2E4B1D}"/>
              </a:ext>
            </a:extLst>
          </p:cNvPr>
          <p:cNvSpPr txBox="1"/>
          <p:nvPr/>
        </p:nvSpPr>
        <p:spPr>
          <a:xfrm>
            <a:off x="1093075" y="2247797"/>
            <a:ext cx="925606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프로그래밍 수업에서의 학습 적응 지원을 위한 </a:t>
            </a:r>
            <a:endParaRPr lang="en-US" altLang="ko-KR" sz="4000" spc="-300" dirty="0">
              <a:solidFill>
                <a:schemeClr val="accent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4000" spc="-300" dirty="0" err="1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챗봇</a:t>
            </a:r>
            <a:r>
              <a:rPr lang="ko-KR" altLang="en-US" sz="4000" spc="-300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서비스</a:t>
            </a:r>
          </a:p>
        </p:txBody>
      </p:sp>
      <p:cxnSp>
        <p:nvCxnSpPr>
          <p:cNvPr id="18" name="직선 연결선 10">
            <a:extLst>
              <a:ext uri="{FF2B5EF4-FFF2-40B4-BE49-F238E27FC236}">
                <a16:creationId xmlns:a16="http://schemas.microsoft.com/office/drawing/2014/main" id="{04FC89C5-FE2A-C3A4-B9CE-4DDB9F3F4873}"/>
              </a:ext>
            </a:extLst>
          </p:cNvPr>
          <p:cNvCxnSpPr>
            <a:cxnSpLocks/>
          </p:cNvCxnSpPr>
          <p:nvPr/>
        </p:nvCxnSpPr>
        <p:spPr>
          <a:xfrm>
            <a:off x="1204563" y="2059284"/>
            <a:ext cx="100568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2">
            <a:extLst>
              <a:ext uri="{FF2B5EF4-FFF2-40B4-BE49-F238E27FC236}">
                <a16:creationId xmlns:a16="http://schemas.microsoft.com/office/drawing/2014/main" id="{EE1E2405-D099-7A02-F152-2EF3275B24EA}"/>
              </a:ext>
            </a:extLst>
          </p:cNvPr>
          <p:cNvCxnSpPr>
            <a:cxnSpLocks/>
          </p:cNvCxnSpPr>
          <p:nvPr/>
        </p:nvCxnSpPr>
        <p:spPr>
          <a:xfrm>
            <a:off x="1204563" y="3807373"/>
            <a:ext cx="100568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D945EB-79B2-0156-4F0B-A39A16E38D45}"/>
              </a:ext>
            </a:extLst>
          </p:cNvPr>
          <p:cNvCxnSpPr>
            <a:cxnSpLocks/>
          </p:cNvCxnSpPr>
          <p:nvPr/>
        </p:nvCxnSpPr>
        <p:spPr>
          <a:xfrm>
            <a:off x="1204563" y="2106909"/>
            <a:ext cx="100568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A27C230-5B11-90B7-8895-51CE251AB6BF}"/>
              </a:ext>
            </a:extLst>
          </p:cNvPr>
          <p:cNvSpPr txBox="1"/>
          <p:nvPr/>
        </p:nvSpPr>
        <p:spPr>
          <a:xfrm>
            <a:off x="9445895" y="4751091"/>
            <a:ext cx="1815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Edu Bot</a:t>
            </a:r>
          </a:p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20181624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신희관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20187098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이지형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20207131 </a:t>
            </a:r>
            <a:r>
              <a:rPr kumimoji="1"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조윤선</a:t>
            </a:r>
            <a:endParaRPr kumimoji="1"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1/2 액자 34">
            <a:extLst>
              <a:ext uri="{FF2B5EF4-FFF2-40B4-BE49-F238E27FC236}">
                <a16:creationId xmlns:a16="http://schemas.microsoft.com/office/drawing/2014/main" id="{70D03B33-4927-D4F0-81FB-72E4F12FE801}"/>
              </a:ext>
            </a:extLst>
          </p:cNvPr>
          <p:cNvSpPr/>
          <p:nvPr/>
        </p:nvSpPr>
        <p:spPr>
          <a:xfrm>
            <a:off x="94592" y="84083"/>
            <a:ext cx="998483" cy="1008993"/>
          </a:xfrm>
          <a:prstGeom prst="halfFrame">
            <a:avLst>
              <a:gd name="adj1" fmla="val 8070"/>
              <a:gd name="adj2" fmla="val 91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DB69C3-5001-2496-03F1-0AA6F1946049}"/>
              </a:ext>
            </a:extLst>
          </p:cNvPr>
          <p:cNvSpPr txBox="1"/>
          <p:nvPr/>
        </p:nvSpPr>
        <p:spPr>
          <a:xfrm>
            <a:off x="1204563" y="1543105"/>
            <a:ext cx="3308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Capstone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Design</a:t>
            </a:r>
            <a:endParaRPr kumimoji="1" lang="ko-KR" altLang="en-US" sz="2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3" name="1/2 액자 42">
            <a:extLst>
              <a:ext uri="{FF2B5EF4-FFF2-40B4-BE49-F238E27FC236}">
                <a16:creationId xmlns:a16="http://schemas.microsoft.com/office/drawing/2014/main" id="{82D2B16C-CCE9-7641-6ADE-6FA23B1EC5EA}"/>
              </a:ext>
            </a:extLst>
          </p:cNvPr>
          <p:cNvSpPr/>
          <p:nvPr/>
        </p:nvSpPr>
        <p:spPr>
          <a:xfrm rot="10800000">
            <a:off x="11107368" y="5757843"/>
            <a:ext cx="998483" cy="1008993"/>
          </a:xfrm>
          <a:prstGeom prst="halfFrame">
            <a:avLst>
              <a:gd name="adj1" fmla="val 8070"/>
              <a:gd name="adj2" fmla="val 91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328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CE75BB-7157-3483-6FB6-4C994C2E4B1D}"/>
              </a:ext>
            </a:extLst>
          </p:cNvPr>
          <p:cNvSpPr txBox="1"/>
          <p:nvPr/>
        </p:nvSpPr>
        <p:spPr>
          <a:xfrm>
            <a:off x="4472799" y="2579970"/>
            <a:ext cx="324640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endParaRPr lang="en-US" altLang="ko-KR" sz="5400" spc="-300" dirty="0">
              <a:solidFill>
                <a:schemeClr val="accent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8" name="직선 연결선 10">
            <a:extLst>
              <a:ext uri="{FF2B5EF4-FFF2-40B4-BE49-F238E27FC236}">
                <a16:creationId xmlns:a16="http://schemas.microsoft.com/office/drawing/2014/main" id="{04FC89C5-FE2A-C3A4-B9CE-4DDB9F3F4873}"/>
              </a:ext>
            </a:extLst>
          </p:cNvPr>
          <p:cNvCxnSpPr>
            <a:cxnSpLocks/>
          </p:cNvCxnSpPr>
          <p:nvPr/>
        </p:nvCxnSpPr>
        <p:spPr>
          <a:xfrm>
            <a:off x="3794234" y="2369434"/>
            <a:ext cx="44038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ED945EB-79B2-0156-4F0B-A39A16E38D45}"/>
              </a:ext>
            </a:extLst>
          </p:cNvPr>
          <p:cNvCxnSpPr>
            <a:cxnSpLocks/>
          </p:cNvCxnSpPr>
          <p:nvPr/>
        </p:nvCxnSpPr>
        <p:spPr>
          <a:xfrm>
            <a:off x="3794234" y="2417059"/>
            <a:ext cx="44038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19">
            <a:extLst>
              <a:ext uri="{FF2B5EF4-FFF2-40B4-BE49-F238E27FC236}">
                <a16:creationId xmlns:a16="http://schemas.microsoft.com/office/drawing/2014/main" id="{5BC3C33D-6BC1-2AC4-E230-2AA4F69C3400}"/>
              </a:ext>
            </a:extLst>
          </p:cNvPr>
          <p:cNvCxnSpPr>
            <a:cxnSpLocks/>
          </p:cNvCxnSpPr>
          <p:nvPr/>
        </p:nvCxnSpPr>
        <p:spPr>
          <a:xfrm>
            <a:off x="3794234" y="3597892"/>
            <a:ext cx="44038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0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78819" y="330199"/>
            <a:ext cx="97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60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Part</a:t>
            </a:r>
            <a:endParaRPr lang="ko-KR" altLang="en-US" dirty="0">
              <a:solidFill>
                <a:schemeClr val="accent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587500" y="1685638"/>
            <a:ext cx="717339" cy="63979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780909" y="1731013"/>
            <a:ext cx="3250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endParaRPr lang="ko-KR" altLang="en-US" sz="2800" spc="-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498248" y="1792887"/>
            <a:ext cx="5914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배경 및 필요성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A34305-2B7C-F25C-EC00-9A7F2D2BD063}"/>
              </a:ext>
            </a:extLst>
          </p:cNvPr>
          <p:cNvSpPr/>
          <p:nvPr/>
        </p:nvSpPr>
        <p:spPr>
          <a:xfrm>
            <a:off x="1587500" y="2562390"/>
            <a:ext cx="717339" cy="63979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0B3309-EC61-44A1-20D0-E73DD114FCBA}"/>
              </a:ext>
            </a:extLst>
          </p:cNvPr>
          <p:cNvSpPr txBox="1"/>
          <p:nvPr/>
        </p:nvSpPr>
        <p:spPr>
          <a:xfrm>
            <a:off x="1780909" y="2613278"/>
            <a:ext cx="3250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lang="ko-KR" altLang="en-US" sz="2800" spc="-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0883E5-C2D3-E516-9BB9-47DDE87DE93D}"/>
              </a:ext>
            </a:extLst>
          </p:cNvPr>
          <p:cNvSpPr txBox="1"/>
          <p:nvPr/>
        </p:nvSpPr>
        <p:spPr>
          <a:xfrm>
            <a:off x="2498247" y="2633001"/>
            <a:ext cx="5914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목표 및 비전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B22FD7-F8F4-93F5-50F8-B561FBF63DC2}"/>
              </a:ext>
            </a:extLst>
          </p:cNvPr>
          <p:cNvSpPr/>
          <p:nvPr/>
        </p:nvSpPr>
        <p:spPr>
          <a:xfrm>
            <a:off x="1587500" y="3472794"/>
            <a:ext cx="717339" cy="63979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551CAD-3A9D-4728-4350-AFD0C203EC13}"/>
              </a:ext>
            </a:extLst>
          </p:cNvPr>
          <p:cNvSpPr txBox="1"/>
          <p:nvPr/>
        </p:nvSpPr>
        <p:spPr>
          <a:xfrm>
            <a:off x="1787646" y="3525006"/>
            <a:ext cx="3250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lang="ko-KR" altLang="en-US" sz="2800" spc="-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EC1300-374D-2E64-531D-EAC7EDD7A072}"/>
              </a:ext>
            </a:extLst>
          </p:cNvPr>
          <p:cNvSpPr txBox="1"/>
          <p:nvPr/>
        </p:nvSpPr>
        <p:spPr>
          <a:xfrm>
            <a:off x="2504985" y="3577355"/>
            <a:ext cx="5914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내용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3856F0-5FF6-0D82-1D0E-2425C6100A80}"/>
              </a:ext>
            </a:extLst>
          </p:cNvPr>
          <p:cNvSpPr/>
          <p:nvPr/>
        </p:nvSpPr>
        <p:spPr>
          <a:xfrm>
            <a:off x="1594239" y="5366698"/>
            <a:ext cx="717339" cy="63979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62239-031E-6E67-EB95-ABD01DE3A870}"/>
              </a:ext>
            </a:extLst>
          </p:cNvPr>
          <p:cNvSpPr txBox="1"/>
          <p:nvPr/>
        </p:nvSpPr>
        <p:spPr>
          <a:xfrm>
            <a:off x="1787648" y="5417586"/>
            <a:ext cx="3250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endParaRPr lang="ko-KR" altLang="en-US" sz="2800" spc="-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EFE381-E7F5-9F97-E0C2-163E54DCC747}"/>
              </a:ext>
            </a:extLst>
          </p:cNvPr>
          <p:cNvSpPr txBox="1"/>
          <p:nvPr/>
        </p:nvSpPr>
        <p:spPr>
          <a:xfrm>
            <a:off x="2504985" y="5471258"/>
            <a:ext cx="5914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시연 영상</a:t>
            </a:r>
          </a:p>
        </p:txBody>
      </p:sp>
      <p:cxnSp>
        <p:nvCxnSpPr>
          <p:cNvPr id="46" name="직선 연결선 12">
            <a:extLst>
              <a:ext uri="{FF2B5EF4-FFF2-40B4-BE49-F238E27FC236}">
                <a16:creationId xmlns:a16="http://schemas.microsoft.com/office/drawing/2014/main" id="{25B5DA48-211D-644B-6D4E-86771888297A}"/>
              </a:ext>
            </a:extLst>
          </p:cNvPr>
          <p:cNvCxnSpPr>
            <a:cxnSpLocks/>
          </p:cNvCxnSpPr>
          <p:nvPr/>
        </p:nvCxnSpPr>
        <p:spPr>
          <a:xfrm>
            <a:off x="321694" y="1064174"/>
            <a:ext cx="121330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9C5AA7-825F-1231-19CF-55F5993F99AF}"/>
              </a:ext>
            </a:extLst>
          </p:cNvPr>
          <p:cNvSpPr/>
          <p:nvPr/>
        </p:nvSpPr>
        <p:spPr>
          <a:xfrm>
            <a:off x="1587500" y="4416451"/>
            <a:ext cx="717339" cy="639796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2F18A9-14E0-6935-854D-6A054C25DD54}"/>
              </a:ext>
            </a:extLst>
          </p:cNvPr>
          <p:cNvSpPr txBox="1"/>
          <p:nvPr/>
        </p:nvSpPr>
        <p:spPr>
          <a:xfrm>
            <a:off x="1787646" y="4468663"/>
            <a:ext cx="3250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lang="ko-KR" altLang="en-US" sz="2800" spc="-3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981FC-3EE6-44E4-BB55-194E91036AA6}"/>
              </a:ext>
            </a:extLst>
          </p:cNvPr>
          <p:cNvSpPr txBox="1"/>
          <p:nvPr/>
        </p:nvSpPr>
        <p:spPr>
          <a:xfrm>
            <a:off x="2504985" y="4521012"/>
            <a:ext cx="5914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atin typeface="NanumGothic" panose="020D0604000000000000" pitchFamily="34" charset="-127"/>
                <a:ea typeface="NanumGothic" panose="020D0604000000000000" pitchFamily="34" charset="-127"/>
              </a:rPr>
              <a:t>추진전략 및 방법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CDBAB69-E46B-7C9E-6B58-75D85783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9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78819" y="330199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배경 및 필요성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Part</a:t>
            </a:r>
            <a:r>
              <a:rPr lang="ko-KR" altLang="en-US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endParaRPr lang="ko-KR" altLang="en-US" dirty="0">
              <a:solidFill>
                <a:schemeClr val="accent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F76307-53B2-7F37-0F13-961CC623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676CF-36FF-4BA9-D9D8-DA9E87B2AA30}"/>
              </a:ext>
            </a:extLst>
          </p:cNvPr>
          <p:cNvSpPr txBox="1"/>
          <p:nvPr/>
        </p:nvSpPr>
        <p:spPr>
          <a:xfrm>
            <a:off x="580708" y="1163155"/>
            <a:ext cx="11194090" cy="389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ko-KR" altLang="en-US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기존의 프로그래밍 언어 관련 수업에서는 학생 개개인의 역량과 이해도 차이로 인해 편차가 크게 발생하는 문제가 있었음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ko-KR" altLang="en-US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학생들을 지도할 때 </a:t>
            </a:r>
            <a:r>
              <a:rPr lang="en-US" altLang="ko-KR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1:1</a:t>
            </a: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로 살피고 개별 피드백을 해주는 것이 중요하지만 현실적으로 어려움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ko-KR" altLang="en-US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이러한 학생들의 적응 돕고자 학습 적응 지원 </a:t>
            </a:r>
            <a:r>
              <a:rPr lang="ko-KR" altLang="en-US" sz="17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챗봇</a:t>
            </a: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 서비스를 제작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ko-KR" altLang="en-US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학습 적응 지원 </a:t>
            </a:r>
            <a:r>
              <a:rPr lang="ko-KR" altLang="en-US" sz="17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챗봇은</a:t>
            </a: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 시공간의 제약을 받지 않고 학생이 원하면 언제든지 부족한 부분을 도움 받을 수 있다는 장점이 있음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ko-KR" altLang="en-US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학습에 어려움이 있는 학생들에게 개인별 맞춤형 학습 서비스를 제공함으로써 학습능력을 향상시킴</a:t>
            </a:r>
          </a:p>
        </p:txBody>
      </p:sp>
    </p:spTree>
    <p:extLst>
      <p:ext uri="{BB962C8B-B14F-4D97-AF65-F5344CB8AC3E}">
        <p14:creationId xmlns:p14="http://schemas.microsoft.com/office/powerpoint/2010/main" val="17125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78819" y="330199"/>
            <a:ext cx="207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목표 및 비전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Part</a:t>
            </a:r>
            <a:r>
              <a:rPr lang="ko-KR" altLang="en-US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endParaRPr lang="ko-KR" altLang="en-US" dirty="0">
              <a:solidFill>
                <a:schemeClr val="accent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11006D3-1622-8985-76E3-E21E10B235D9}"/>
              </a:ext>
            </a:extLst>
          </p:cNvPr>
          <p:cNvSpPr txBox="1"/>
          <p:nvPr/>
        </p:nvSpPr>
        <p:spPr>
          <a:xfrm>
            <a:off x="9842411" y="5009931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가축</a:t>
            </a:r>
            <a:endParaRPr lang="en-US" altLang="ko-KR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재고 관리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1E1AB3-E4BF-8BAE-4393-C103184A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3394-DFF0-96CB-6A4B-5625840533E3}"/>
              </a:ext>
            </a:extLst>
          </p:cNvPr>
          <p:cNvSpPr txBox="1"/>
          <p:nvPr/>
        </p:nvSpPr>
        <p:spPr>
          <a:xfrm>
            <a:off x="583709" y="1151003"/>
            <a:ext cx="9102172" cy="3897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en-US" altLang="ko-KR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맞춤형 학습 지도를 위한 학습 적응 완료 시</a:t>
            </a:r>
            <a:r>
              <a:rPr lang="en-US" altLang="ko-KR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학습 지원을 위해 학생들의 학습 이력과 성취도를 추적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ko-KR" altLang="en-US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학습 적응 </a:t>
            </a:r>
            <a:r>
              <a:rPr lang="ko-KR" altLang="en-US" sz="17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챗봇에서</a:t>
            </a: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 학습 지원 </a:t>
            </a:r>
            <a:r>
              <a:rPr lang="ko-KR" altLang="en-US" sz="17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챗봇으로</a:t>
            </a: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 확장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ko-KR" altLang="en-US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기존 프로그래밍 언어 강의와 연계하여 학생들의 학습 상태를 분석하고 진단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ko-KR" altLang="en-US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7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챗봇</a:t>
            </a: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 서비스를 활용하여 자기주도적 학습을 유도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endParaRPr lang="ko-KR" altLang="en-US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학생 개개인의 학습 수준의 차이를 줄이고자 개별 맞춤형 학습 지도</a:t>
            </a:r>
          </a:p>
        </p:txBody>
      </p:sp>
    </p:spTree>
    <p:extLst>
      <p:ext uri="{BB962C8B-B14F-4D97-AF65-F5344CB8AC3E}">
        <p14:creationId xmlns:p14="http://schemas.microsoft.com/office/powerpoint/2010/main" val="378810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78819" y="330199"/>
            <a:ext cx="4260782" cy="555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현재 문제점 및 해결방안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Part</a:t>
            </a:r>
            <a:r>
              <a:rPr lang="ko-KR" altLang="en-US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lang="ko-KR" altLang="en-US" dirty="0">
              <a:solidFill>
                <a:schemeClr val="accent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2876BD-36DF-467A-96F6-75D69C5C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9EE56C-C182-CA18-529D-55B44A5FC9AD}"/>
              </a:ext>
            </a:extLst>
          </p:cNvPr>
          <p:cNvSpPr txBox="1"/>
          <p:nvPr/>
        </p:nvSpPr>
        <p:spPr>
          <a:xfrm>
            <a:off x="-148856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BE7D8443-DFFB-3E6E-5709-DADC6D522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73096"/>
              </p:ext>
            </p:extLst>
          </p:nvPr>
        </p:nvGraphicFramePr>
        <p:xfrm>
          <a:off x="626839" y="1676128"/>
          <a:ext cx="10943896" cy="255081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471948">
                  <a:extLst>
                    <a:ext uri="{9D8B030D-6E8A-4147-A177-3AD203B41FA5}">
                      <a16:colId xmlns:a16="http://schemas.microsoft.com/office/drawing/2014/main" val="2725015756"/>
                    </a:ext>
                  </a:extLst>
                </a:gridCol>
                <a:gridCol w="5471948">
                  <a:extLst>
                    <a:ext uri="{9D8B030D-6E8A-4147-A177-3AD203B41FA5}">
                      <a16:colId xmlns:a16="http://schemas.microsoft.com/office/drawing/2014/main" val="3602627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나눔고딕" pitchFamily="2" charset="-127"/>
                          <a:ea typeface="나눔고딕" pitchFamily="2" charset="-127"/>
                        </a:rPr>
                        <a:t>현재</a:t>
                      </a:r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 문제점</a:t>
                      </a:r>
                      <a:endParaRPr lang="ko-Kore-KR" altLang="en-US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나눔고딕" pitchFamily="2" charset="-127"/>
                          <a:ea typeface="나눔고딕" pitchFamily="2" charset="-127"/>
                        </a:rPr>
                        <a:t>해결방안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27137"/>
                  </a:ext>
                </a:extLst>
              </a:tr>
              <a:tr h="6273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dirty="0">
                          <a:latin typeface="나눔고딕" pitchFamily="2" charset="-127"/>
                          <a:ea typeface="나눔고딕" pitchFamily="2" charset="-127"/>
                        </a:rPr>
                        <a:t>질의응답에 사용하는 </a:t>
                      </a:r>
                      <a:r>
                        <a:rPr kumimoji="1" lang="en-US" altLang="ko-KR" sz="1800" dirty="0">
                          <a:latin typeface="나눔고딕" pitchFamily="2" charset="-127"/>
                          <a:ea typeface="나눔고딕" pitchFamily="2" charset="-127"/>
                        </a:rPr>
                        <a:t>AI</a:t>
                      </a:r>
                      <a:r>
                        <a:rPr kumimoji="1" lang="ko-KR" altLang="en-US" sz="1800" dirty="0">
                          <a:latin typeface="나눔고딕" pitchFamily="2" charset="-127"/>
                          <a:ea typeface="나눔고딕" pitchFamily="2" charset="-127"/>
                        </a:rPr>
                        <a:t>모델을 학습시키기 위한 </a:t>
                      </a:r>
                      <a:endParaRPr kumimoji="1" lang="en-US" altLang="ko-KR" sz="180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dirty="0">
                          <a:latin typeface="나눔고딕" pitchFamily="2" charset="-127"/>
                          <a:ea typeface="나눔고딕" pitchFamily="2" charset="-127"/>
                        </a:rPr>
                        <a:t>데이터셋이 없음</a:t>
                      </a:r>
                      <a:endParaRPr kumimoji="1" lang="en-US" altLang="ko-KR" sz="1800" dirty="0">
                        <a:latin typeface="나눔고딕" pitchFamily="2" charset="-127"/>
                        <a:ea typeface="나눔고딕" pitchFamily="2" charset="-127"/>
                        <a:cs typeface="Malgun Gothic Semilight" panose="020B0502040204020203" pitchFamily="34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dirty="0">
                          <a:latin typeface="나눔고딕" pitchFamily="2" charset="-127"/>
                          <a:ea typeface="나눔고딕" pitchFamily="2" charset="-127"/>
                        </a:rPr>
                        <a:t>파이썬 강의의 질문과제를 활용하여 데이터셋 확보</a:t>
                      </a:r>
                      <a:endParaRPr kumimoji="1" lang="en-US" altLang="ko-KR" sz="180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/>
                      <a:endParaRPr lang="ko-Kore-KR" altLang="en-US" sz="10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3850650"/>
                  </a:ext>
                </a:extLst>
              </a:tr>
              <a:tr h="759056">
                <a:tc>
                  <a:txBody>
                    <a:bodyPr/>
                    <a:lstStyle/>
                    <a:p>
                      <a:pPr algn="l"/>
                      <a:endParaRPr lang="en-US" altLang="en-US" sz="100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/>
                      <a:r>
                        <a:rPr lang="ko-Kore-KR" altLang="en-US" dirty="0">
                          <a:latin typeface="나눔고딕" pitchFamily="2" charset="-127"/>
                          <a:ea typeface="나눔고딕" pitchFamily="2" charset="-127"/>
                        </a:rPr>
                        <a:t>매주</a:t>
                      </a:r>
                      <a:r>
                        <a:rPr lang="ko-KR" altLang="en-US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새로운 질문데이터셋을 학습 시켜야 하는 문제</a:t>
                      </a:r>
                      <a:endParaRPr lang="ko-Kore-KR" altLang="en-US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기존 모델을 유지하며 새로운 질문 데이터셋만 추가 </a:t>
                      </a:r>
                      <a:endParaRPr lang="en-US" altLang="ko-KR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학습하는 </a:t>
                      </a:r>
                      <a:r>
                        <a:rPr lang="ko-KR" altLang="en-US" dirty="0" err="1">
                          <a:latin typeface="나눔고딕" pitchFamily="2" charset="-127"/>
                          <a:ea typeface="나눔고딕" pitchFamily="2" charset="-127"/>
                        </a:rPr>
                        <a:t>컨티뉴얼</a:t>
                      </a:r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 러닝 사용</a:t>
                      </a:r>
                      <a:endParaRPr lang="ko-Kore-KR" altLang="en-US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745440"/>
                  </a:ext>
                </a:extLst>
              </a:tr>
              <a:tr h="755439"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>
                          <a:latin typeface="나눔고딕" pitchFamily="2" charset="-127"/>
                          <a:ea typeface="나눔고딕" pitchFamily="2" charset="-127"/>
                        </a:rPr>
                        <a:t>매주</a:t>
                      </a:r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 답변데이터 및 질문 데이터를 업로드하고 </a:t>
                      </a:r>
                      <a:endParaRPr lang="en-US" altLang="ko-KR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변경해줘야 하는 문제 </a:t>
                      </a:r>
                      <a:endParaRPr lang="en-US" altLang="ko-KR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>
                          <a:latin typeface="나눔고딕" pitchFamily="2" charset="-127"/>
                          <a:ea typeface="나눔고딕" pitchFamily="2" charset="-127"/>
                        </a:rPr>
                        <a:t>텔레그램</a:t>
                      </a:r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 예약 </a:t>
                      </a:r>
                      <a:r>
                        <a:rPr lang="ko-KR" altLang="en-US" dirty="0" err="1">
                          <a:latin typeface="나눔고딕" pitchFamily="2" charset="-127"/>
                          <a:ea typeface="나눔고딕" pitchFamily="2" charset="-127"/>
                        </a:rPr>
                        <a:t>메세지</a:t>
                      </a:r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 및 </a:t>
                      </a:r>
                      <a:r>
                        <a:rPr lang="ko-Kore-KR" altLang="en-US" dirty="0">
                          <a:latin typeface="나눔고딕" pitchFamily="2" charset="-127"/>
                          <a:ea typeface="나눔고딕" pitchFamily="2" charset="-127"/>
                        </a:rPr>
                        <a:t>내부코드를</a:t>
                      </a:r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>
                          <a:latin typeface="나눔고딕" pitchFamily="2" charset="-127"/>
                          <a:ea typeface="나눔고딕" pitchFamily="2" charset="-127"/>
                        </a:rPr>
                        <a:t>이용해서 </a:t>
                      </a:r>
                      <a:endParaRPr lang="en-US" altLang="ko-KR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/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질문데이터 및 </a:t>
                      </a:r>
                      <a:r>
                        <a:rPr lang="ko-KR" altLang="en-US" dirty="0" err="1">
                          <a:latin typeface="나눔고딕" pitchFamily="2" charset="-127"/>
                          <a:ea typeface="나눔고딕" pitchFamily="2" charset="-127"/>
                        </a:rPr>
                        <a:t>주차별</a:t>
                      </a:r>
                      <a:r>
                        <a:rPr lang="ko-KR" altLang="en-US" dirty="0">
                          <a:latin typeface="나눔고딕" pitchFamily="2" charset="-127"/>
                          <a:ea typeface="나눔고딕" pitchFamily="2" charset="-127"/>
                        </a:rPr>
                        <a:t> 질문데이터 업로드</a:t>
                      </a:r>
                      <a:endParaRPr lang="ko-Kore-KR" altLang="en-US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0128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5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78819" y="330199"/>
            <a:ext cx="5388976" cy="597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텔레그램을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 활용한 </a:t>
            </a:r>
            <a:r>
              <a:rPr lang="ko-KR" altLang="en-US" sz="3200" b="1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92D050"/>
                </a:solidFill>
                <a:latin typeface="나눔고딕" pitchFamily="2" charset="-127"/>
                <a:ea typeface="나눔고딕" pitchFamily="2" charset="-127"/>
              </a:rPr>
              <a:t>챗봇</a:t>
            </a:r>
            <a:r>
              <a:rPr lang="ko-KR" altLang="en-US" sz="32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92D050"/>
                </a:solidFill>
                <a:latin typeface="나눔고딕" pitchFamily="2" charset="-127"/>
                <a:ea typeface="나눔고딕" pitchFamily="2" charset="-127"/>
              </a:rPr>
              <a:t> 서비스</a:t>
            </a:r>
            <a:endParaRPr lang="en-US" altLang="ko-KR" sz="32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92D05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0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Part</a:t>
            </a:r>
            <a:r>
              <a:rPr lang="ko-KR" altLang="en-US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lang="ko-KR" altLang="en-US" dirty="0">
              <a:solidFill>
                <a:schemeClr val="accent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9EE56C-C182-CA18-529D-55B44A5FC9AD}"/>
              </a:ext>
            </a:extLst>
          </p:cNvPr>
          <p:cNvSpPr txBox="1"/>
          <p:nvPr/>
        </p:nvSpPr>
        <p:spPr>
          <a:xfrm>
            <a:off x="-148856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4635D7-0634-E9A6-58A4-9254DC65F9D9}"/>
              </a:ext>
            </a:extLst>
          </p:cNvPr>
          <p:cNvSpPr txBox="1"/>
          <p:nvPr/>
        </p:nvSpPr>
        <p:spPr>
          <a:xfrm>
            <a:off x="583709" y="2020549"/>
            <a:ext cx="6583854" cy="14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데이터 확보를 위한 해당 </a:t>
            </a:r>
            <a:r>
              <a:rPr lang="ko-KR" altLang="en-US" sz="17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주차별</a:t>
            </a: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 강의와 관련하여 질문 과제 제출 기능</a:t>
            </a:r>
            <a:endParaRPr lang="en-US" altLang="ko-KR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수업내용과 과제에 대한 질문이 들어오면 </a:t>
            </a:r>
            <a:r>
              <a:rPr lang="en-US" altLang="ko-KR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AI </a:t>
            </a: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응답</a:t>
            </a:r>
            <a:endParaRPr lang="en-US" altLang="ko-KR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ko-KR" altLang="en-US" sz="17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챗봇이</a:t>
            </a:r>
            <a:r>
              <a:rPr lang="ko-KR" altLang="en-US" sz="17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 학생에게 수집한 질문 과제를 기반으로 개념 문제를 제공</a:t>
            </a:r>
            <a:endParaRPr lang="en-US" altLang="ko-KR" sz="17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A6CDC12-CF90-CA02-0C5B-7E1A38D04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341457"/>
            <a:ext cx="1447800" cy="5969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759AB2E-50F3-A24A-B4E0-834AB35BF5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43" y="3911274"/>
            <a:ext cx="3302568" cy="261652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14A6883-6893-6811-C140-0855EEEC77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5322" y="3928784"/>
            <a:ext cx="3599175" cy="259901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090ADAB-002F-53F8-B8DE-3421128B657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3935206"/>
            <a:ext cx="3302567" cy="259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9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001089-78EF-44F2-30FB-BB0B5D2A92CF}"/>
              </a:ext>
            </a:extLst>
          </p:cNvPr>
          <p:cNvSpPr txBox="1"/>
          <p:nvPr/>
        </p:nvSpPr>
        <p:spPr>
          <a:xfrm>
            <a:off x="583709" y="624627"/>
            <a:ext cx="729719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kumimoji="1" lang="en-US" altLang="ko-KR" sz="1400" b="1" dirty="0">
                <a:latin typeface="나눔고딕" pitchFamily="2" charset="-127"/>
                <a:ea typeface="나눔고딕" pitchFamily="2" charset="-127"/>
              </a:rPr>
              <a:t>AI</a:t>
            </a:r>
            <a:r>
              <a:rPr kumimoji="1" lang="ko-KR" altLang="en-US" sz="1400" b="1" dirty="0">
                <a:latin typeface="나눔고딕" pitchFamily="2" charset="-127"/>
                <a:ea typeface="나눔고딕" pitchFamily="2" charset="-127"/>
              </a:rPr>
              <a:t>가 이해하지 못한 질문은 따로 수집하여 </a:t>
            </a:r>
            <a:r>
              <a:rPr kumimoji="1" lang="ko-KR" altLang="en-US" sz="1400" b="1" dirty="0" err="1">
                <a:latin typeface="나눔고딕" pitchFamily="2" charset="-127"/>
                <a:ea typeface="나눔고딕" pitchFamily="2" charset="-127"/>
              </a:rPr>
              <a:t>재학습</a:t>
            </a:r>
            <a:endParaRPr kumimoji="1"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kumimoji="1" lang="ko-KR" altLang="en-US" sz="1400" b="1" dirty="0">
                <a:latin typeface="나눔고딕" pitchFamily="2" charset="-127"/>
                <a:ea typeface="나눔고딕" pitchFamily="2" charset="-127"/>
              </a:rPr>
              <a:t>과제평가를 위해 구글 스프레드시트를 활용하여 교수님과 공유</a:t>
            </a:r>
            <a:endParaRPr kumimoji="1" lang="en-US" altLang="ko-KR" sz="1400" b="1" dirty="0"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kumimoji="1" lang="ko-KR" altLang="en-US" sz="1400" b="1" dirty="0">
                <a:latin typeface="나눔고딕" pitchFamily="2" charset="-127"/>
                <a:ea typeface="나눔고딕" pitchFamily="2" charset="-127"/>
              </a:rPr>
              <a:t>학생들이 질문에서 멈추는 것이 아니라 서로의 질문내용을 풀어볼 수 있도록 추가 학습 연결</a:t>
            </a:r>
            <a:endParaRPr kumimoji="1" lang="en-US" altLang="ko-KR" sz="1400" b="1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E88F32-4DF2-73EB-D6ED-BE59FCC6B831}"/>
              </a:ext>
            </a:extLst>
          </p:cNvPr>
          <p:cNvGrpSpPr/>
          <p:nvPr/>
        </p:nvGrpSpPr>
        <p:grpSpPr>
          <a:xfrm>
            <a:off x="69008" y="1990366"/>
            <a:ext cx="8394947" cy="4618960"/>
            <a:chOff x="66901" y="2128383"/>
            <a:chExt cx="8394947" cy="46189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9EE56C-C182-CA18-529D-55B44A5FC9AD}"/>
                </a:ext>
              </a:extLst>
            </p:cNvPr>
            <p:cNvSpPr txBox="1"/>
            <p:nvPr/>
          </p:nvSpPr>
          <p:spPr>
            <a:xfrm>
              <a:off x="66901" y="244764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0FC60B-8286-A355-0290-DC3B4F819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48" y="2128383"/>
              <a:ext cx="7772400" cy="4618960"/>
            </a:xfrm>
            <a:prstGeom prst="rect">
              <a:avLst/>
            </a:prstGeom>
          </p:spPr>
        </p:pic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B25A63BE-3785-55ED-4EDB-84B8867B5951}"/>
                </a:ext>
              </a:extLst>
            </p:cNvPr>
            <p:cNvSpPr/>
            <p:nvPr/>
          </p:nvSpPr>
          <p:spPr>
            <a:xfrm>
              <a:off x="2198669" y="4845339"/>
              <a:ext cx="1140432" cy="34209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AF04698F-D7CD-0119-310D-24DFD85137ED}"/>
                </a:ext>
              </a:extLst>
            </p:cNvPr>
            <p:cNvSpPr/>
            <p:nvPr/>
          </p:nvSpPr>
          <p:spPr>
            <a:xfrm>
              <a:off x="3230287" y="5805908"/>
              <a:ext cx="1649937" cy="42023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F0BD1EB8-8EBB-89B0-71B2-9EED49651E49}"/>
                </a:ext>
              </a:extLst>
            </p:cNvPr>
            <p:cNvSpPr/>
            <p:nvPr/>
          </p:nvSpPr>
          <p:spPr>
            <a:xfrm>
              <a:off x="6849121" y="3778856"/>
              <a:ext cx="1555140" cy="37190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8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78819" y="330199"/>
            <a:ext cx="2773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추진전략 및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Part</a:t>
            </a:r>
            <a:r>
              <a:rPr lang="ko-KR" altLang="en-US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lang="ko-KR" altLang="en-US" dirty="0">
              <a:solidFill>
                <a:schemeClr val="accent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698293-166A-4987-4BDC-97C513857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612B01-1C11-3177-EF45-6941D68979E7}"/>
              </a:ext>
            </a:extLst>
          </p:cNvPr>
          <p:cNvSpPr txBox="1"/>
          <p:nvPr/>
        </p:nvSpPr>
        <p:spPr>
          <a:xfrm>
            <a:off x="583709" y="1309189"/>
            <a:ext cx="9804287" cy="4947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endParaRPr lang="ko-KR" altLang="en-US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챗봇의</a:t>
            </a: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 완성도를 높이기 위해 우선 프로토타입 버전으로 만들어 수업에 적용 후 개선사항을 피드백 받으며 고쳐 나갈 예정</a:t>
            </a: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ko-KR" altLang="en-US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질문 내용을 바탕으로 개인화된 데이터를 분석하여 학습플랜을 작성하고 교수님의 협조를 통해 시험문제로 출제</a:t>
            </a: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챗봇을</a:t>
            </a: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 완성시키는데 필요한 것은 데이터 확보 전략이기 때문에 수업에 적용하여 질의 데이터를 수집</a:t>
            </a: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각자의 사용경험과 관심을 바탕으로 역할배분</a:t>
            </a:r>
            <a:endParaRPr lang="en-US" altLang="ko-KR" sz="1500" b="1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팀원들 모두 </a:t>
            </a:r>
            <a:r>
              <a:rPr lang="ko-KR" altLang="en-US" sz="1500" b="1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백엔드가</a:t>
            </a: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 주 관심사이기에 추후 현재 </a:t>
            </a:r>
            <a:r>
              <a:rPr lang="en-US" altLang="ko-KR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API</a:t>
            </a:r>
            <a:r>
              <a:rPr lang="ko-KR" altLang="en-US" sz="1500" b="1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2" charset="-127"/>
                <a:ea typeface="나눔고딕" pitchFamily="2" charset="-127"/>
              </a:rPr>
              <a:t>서버를 스프링환경으로 구축예정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20EF778-A0BC-85A1-06E1-A8B34B66E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294474"/>
              </p:ext>
            </p:extLst>
          </p:nvPr>
        </p:nvGraphicFramePr>
        <p:xfrm>
          <a:off x="583709" y="3922341"/>
          <a:ext cx="4008839" cy="140538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77798">
                  <a:extLst>
                    <a:ext uri="{9D8B030D-6E8A-4147-A177-3AD203B41FA5}">
                      <a16:colId xmlns:a16="http://schemas.microsoft.com/office/drawing/2014/main" val="2725015756"/>
                    </a:ext>
                  </a:extLst>
                </a:gridCol>
                <a:gridCol w="3131041">
                  <a:extLst>
                    <a:ext uri="{9D8B030D-6E8A-4147-A177-3AD203B41FA5}">
                      <a16:colId xmlns:a16="http://schemas.microsoft.com/office/drawing/2014/main" val="3602627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나눔고딕" pitchFamily="2" charset="-127"/>
                          <a:ea typeface="나눔고딕" pitchFamily="2" charset="-127"/>
                        </a:rPr>
                        <a:t>팀원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latin typeface="나눔고딕" pitchFamily="2" charset="-127"/>
                          <a:ea typeface="나눔고딕" pitchFamily="2" charset="-127"/>
                        </a:rPr>
                        <a:t>역할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27137"/>
                  </a:ext>
                </a:extLst>
              </a:tr>
              <a:tr h="3394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dirty="0">
                          <a:latin typeface="나눔고딕" pitchFamily="2" charset="-127"/>
                          <a:ea typeface="나눔고딕" pitchFamily="2" charset="-127"/>
                          <a:cs typeface="Malgun Gothic Semilight" panose="020B0502040204020203" pitchFamily="34" charset="-128"/>
                        </a:rPr>
                        <a:t>이지형</a:t>
                      </a:r>
                      <a:endParaRPr kumimoji="1" lang="en-US" altLang="ko-KR" sz="1600" dirty="0">
                        <a:latin typeface="나눔고딕" pitchFamily="2" charset="-127"/>
                        <a:ea typeface="나눔고딕" pitchFamily="2" charset="-127"/>
                        <a:cs typeface="Malgun Gothic Semilight" panose="020B0502040204020203" pitchFamily="34" charset="-128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600" dirty="0">
                          <a:latin typeface="나눔고딕" pitchFamily="2" charset="-127"/>
                          <a:ea typeface="나눔고딕" pitchFamily="2" charset="-127"/>
                        </a:rPr>
                        <a:t>텔레그램</a:t>
                      </a:r>
                      <a:r>
                        <a:rPr lang="ko-KR" altLang="en-US" sz="1600" dirty="0">
                          <a:latin typeface="나눔고딕" pitchFamily="2" charset="-127"/>
                          <a:ea typeface="나눔고딕" pitchFamily="2" charset="-127"/>
                        </a:rPr>
                        <a:t> 서버 및 데이터베이스</a:t>
                      </a:r>
                      <a:endParaRPr lang="ko-Kore-KR" altLang="en-US" sz="16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3850650"/>
                  </a:ext>
                </a:extLst>
              </a:tr>
              <a:tr h="353069"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600" dirty="0">
                          <a:latin typeface="나눔고딕" pitchFamily="2" charset="-127"/>
                          <a:ea typeface="나눔고딕" pitchFamily="2" charset="-127"/>
                        </a:rPr>
                        <a:t>신희관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600" dirty="0">
                          <a:latin typeface="나눔고딕" pitchFamily="2" charset="-127"/>
                          <a:ea typeface="나눔고딕" pitchFamily="2" charset="-127"/>
                        </a:rPr>
                        <a:t>인공지능</a:t>
                      </a:r>
                      <a:r>
                        <a:rPr lang="ko-KR" altLang="en-US" sz="1600" dirty="0">
                          <a:latin typeface="나눔고딕" pitchFamily="2" charset="-127"/>
                          <a:ea typeface="나눔고딕" pitchFamily="2" charset="-127"/>
                        </a:rPr>
                        <a:t> 서버</a:t>
                      </a:r>
                      <a:endParaRPr lang="ko-Kore-KR" altLang="en-US" sz="16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6745440"/>
                  </a:ext>
                </a:extLst>
              </a:tr>
              <a:tr h="377577"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600" dirty="0">
                          <a:latin typeface="나눔고딕" pitchFamily="2" charset="-127"/>
                          <a:ea typeface="나눔고딕" pitchFamily="2" charset="-127"/>
                        </a:rPr>
                        <a:t>조윤선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600" dirty="0">
                          <a:latin typeface="나눔고딕" pitchFamily="2" charset="-127"/>
                          <a:ea typeface="나눔고딕" pitchFamily="2" charset="-127"/>
                        </a:rPr>
                        <a:t>API</a:t>
                      </a:r>
                      <a:r>
                        <a:rPr lang="ko-KR" altLang="en-US" sz="1600" dirty="0">
                          <a:latin typeface="나눔고딕" pitchFamily="2" charset="-127"/>
                          <a:ea typeface="나눔고딕" pitchFamily="2" charset="-127"/>
                        </a:rPr>
                        <a:t> 서버</a:t>
                      </a:r>
                      <a:endParaRPr lang="ko-Kore-KR" altLang="en-US" sz="160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0128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38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578819" y="330199"/>
            <a:ext cx="165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시연 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Part</a:t>
            </a:r>
            <a:r>
              <a:rPr lang="ko-KR" altLang="en-US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accent4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endParaRPr lang="ko-KR" altLang="en-US" dirty="0">
              <a:solidFill>
                <a:schemeClr val="accent4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6D3A3-9B2D-522A-5CE3-49BBDFB3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" name="bandicam 2023-02-28 23-05-11-378">
            <a:hlinkClick r:id="" action="ppaction://media"/>
            <a:extLst>
              <a:ext uri="{FF2B5EF4-FFF2-40B4-BE49-F238E27FC236}">
                <a16:creationId xmlns:a16="http://schemas.microsoft.com/office/drawing/2014/main" id="{1422F0E8-9EED-B0A2-58DB-107B19F8FF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819" y="1239068"/>
            <a:ext cx="4626876" cy="51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95455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379</Words>
  <Application>Microsoft Office PowerPoint</Application>
  <PresentationFormat>와이드스크린</PresentationFormat>
  <Paragraphs>102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NanumGothic</vt:lpstr>
      <vt:lpstr>NanumGothic</vt:lpstr>
      <vt:lpstr>맑은 고딕</vt:lpstr>
      <vt:lpstr>Arial</vt:lpstr>
      <vt:lpstr>Montserrat Black</vt:lpstr>
      <vt:lpstr>Montserrat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이지형</cp:lastModifiedBy>
  <cp:revision>38</cp:revision>
  <dcterms:created xsi:type="dcterms:W3CDTF">2021-10-22T06:13:27Z</dcterms:created>
  <dcterms:modified xsi:type="dcterms:W3CDTF">2023-03-19T11:56:04Z</dcterms:modified>
</cp:coreProperties>
</file>